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3884" r:id="rId2"/>
    <p:sldId id="418" r:id="rId3"/>
    <p:sldId id="416" r:id="rId4"/>
    <p:sldId id="417" r:id="rId5"/>
    <p:sldId id="2093" r:id="rId6"/>
    <p:sldId id="3838" r:id="rId7"/>
    <p:sldId id="263" r:id="rId8"/>
    <p:sldId id="3898" r:id="rId9"/>
    <p:sldId id="257" r:id="rId10"/>
    <p:sldId id="305" r:id="rId11"/>
    <p:sldId id="964" r:id="rId12"/>
    <p:sldId id="455" r:id="rId13"/>
    <p:sldId id="3833" r:id="rId14"/>
    <p:sldId id="3876" r:id="rId15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93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935890-289D-48CF-A192-5CCB27F70E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22255A-A51A-4040-87FD-BC18C8F47E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41A07-9572-4BA8-B004-1940BA5DB093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52C04B-C05F-4C6C-8259-543965D3D3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0C9C99-6F7C-4115-BB8E-498012FD45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4A9C0-C8C6-439F-A9E1-F6B62EC2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49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28AEA-81C9-4CCC-BD9F-40FD61BC80F3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C7739-F984-46A3-B42A-7DB3B6E90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40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310" y="170156"/>
            <a:ext cx="9978067" cy="731520"/>
          </a:xfrm>
        </p:spPr>
        <p:txBody>
          <a:bodyPr/>
          <a:lstStyle>
            <a:lvl1pPr marL="0" indent="0"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72493" y="1233489"/>
            <a:ext cx="10047884" cy="5360852"/>
          </a:xfrm>
        </p:spPr>
        <p:txBody>
          <a:bodyPr/>
          <a:lstStyle>
            <a:lvl1pPr>
              <a:buClr>
                <a:srgbClr val="333399"/>
              </a:buClr>
              <a:buSzPct val="80000"/>
              <a:defRPr sz="2200"/>
            </a:lvl1pPr>
            <a:lvl2pPr>
              <a:buClr>
                <a:srgbClr val="FF0000"/>
              </a:buClr>
              <a:buSzPct val="80000"/>
              <a:defRPr sz="2000"/>
            </a:lvl2pPr>
            <a:lvl3pPr>
              <a:buClr>
                <a:srgbClr val="333399"/>
              </a:buClr>
              <a:buSzPct val="80000"/>
              <a:defRPr sz="1800"/>
            </a:lvl3pPr>
            <a:lvl4pPr>
              <a:buClr>
                <a:srgbClr val="333399"/>
              </a:buClr>
              <a:buSzPct val="80000"/>
              <a:defRPr sz="1600"/>
            </a:lvl4pPr>
            <a:lvl5pPr>
              <a:buClr>
                <a:srgbClr val="333399"/>
              </a:buClr>
              <a:buSzPct val="80000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14802" y="908820"/>
            <a:ext cx="6505575" cy="3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C++ Primer (02)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919577"/>
            <a:ext cx="658368" cy="27432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2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72105" y="1233570"/>
            <a:ext cx="4937760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735777" y="1247108"/>
            <a:ext cx="4884599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90341F-FBE9-465C-84BF-B364B3D69B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C++ Primer (02)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6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C++ Primer (02)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30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083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877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109728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55448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1645920" y="1600200"/>
            <a:ext cx="932688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2743200"/>
            <a:ext cx="8547736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600200"/>
            <a:ext cx="9144000" cy="990600"/>
          </a:xfrm>
        </p:spPr>
        <p:txBody>
          <a:bodyPr/>
          <a:lstStyle>
            <a:lvl1pPr algn="l">
              <a:buNone/>
              <a:defRPr sz="3600" b="1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554480" cy="701675"/>
          </a:xfrm>
        </p:spPr>
        <p:txBody>
          <a:bodyPr>
            <a:no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F3E5B3-DBDD-4BE1-9C90-2CB0F3BF80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C++ Primer (02)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63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11430" y="4572002"/>
            <a:ext cx="109728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-11429" y="4664075"/>
            <a:ext cx="1756410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Rectangle 9"/>
          <p:cNvSpPr/>
          <p:nvPr/>
        </p:nvSpPr>
        <p:spPr>
          <a:xfrm>
            <a:off x="1853566" y="4654550"/>
            <a:ext cx="9119235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Rectangle 10"/>
          <p:cNvSpPr/>
          <p:nvPr/>
        </p:nvSpPr>
        <p:spPr bwMode="white">
          <a:xfrm>
            <a:off x="1737361" y="2"/>
            <a:ext cx="120016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0" y="5486400"/>
            <a:ext cx="877824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4648200"/>
            <a:ext cx="8778240" cy="685800"/>
          </a:xfrm>
        </p:spPr>
        <p:txBody>
          <a:bodyPr/>
          <a:lstStyle>
            <a:lvl1pPr algn="l">
              <a:buNone/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2691" y="0"/>
            <a:ext cx="9100109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2"/>
            <a:ext cx="173736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E9717E89-1D92-4CB2-8893-FF8AE25F8B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34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834640" y="4038600"/>
            <a:ext cx="7772400" cy="1828800"/>
          </a:xfrm>
        </p:spPr>
        <p:txBody>
          <a:bodyPr anchor="b"/>
          <a:lstStyle>
            <a:lvl1pPr>
              <a:defRPr sz="3600" b="1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382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40080" y="169342"/>
            <a:ext cx="9980296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572494" y="1232738"/>
            <a:ext cx="10047883" cy="5313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914400"/>
            <a:ext cx="572494" cy="304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25158"/>
            <a:ext cx="658368" cy="27432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 eaLnBrk="1" latinLnBrk="0" hangingPunct="1">
              <a:defRPr kumimoji="0" sz="1600" b="1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092D65BA-A6BD-4478-A097-F0968B1F98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0080" y="914400"/>
            <a:ext cx="10332720" cy="304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40287" y="914400"/>
            <a:ext cx="4980090" cy="29765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C++ Primer (02)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8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rgbClr val="FF0000"/>
        </a:buClr>
        <a:buSzPct val="80000"/>
        <a:buFont typeface="Arial" panose="020B0604020202020204" pitchFamily="34" charset="0"/>
        <a:buChar char="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arncpp.com/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4196FDB-3CC6-42EF-BC8D-1EBAD307372B}"/>
              </a:ext>
            </a:extLst>
          </p:cNvPr>
          <p:cNvGrpSpPr/>
          <p:nvPr/>
        </p:nvGrpSpPr>
        <p:grpSpPr>
          <a:xfrm>
            <a:off x="0" y="0"/>
            <a:ext cx="10972800" cy="6858000"/>
            <a:chOff x="0" y="0"/>
            <a:chExt cx="10972800" cy="685800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AE41AD2-F21E-48AF-BACD-482F84EAF44B}"/>
                </a:ext>
              </a:extLst>
            </p:cNvPr>
            <p:cNvGrpSpPr/>
            <p:nvPr/>
          </p:nvGrpSpPr>
          <p:grpSpPr>
            <a:xfrm>
              <a:off x="0" y="0"/>
              <a:ext cx="10972800" cy="6858000"/>
              <a:chOff x="0" y="0"/>
              <a:chExt cx="9160656" cy="6858000"/>
            </a:xfrm>
          </p:grpSpPr>
          <p:pic>
            <p:nvPicPr>
              <p:cNvPr id="5" name="Picture 4" descr="A computer sitting on top of a table&#10;&#10;Description automatically generated">
                <a:extLst>
                  <a:ext uri="{FF2B5EF4-FFF2-40B4-BE49-F238E27FC236}">
                    <a16:creationId xmlns:a16="http://schemas.microsoft.com/office/drawing/2014/main" id="{668D8DC0-A0F8-40ED-B870-9E0CA2A348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60656" cy="6858000"/>
              </a:xfrm>
              <a:prstGeom prst="rect">
                <a:avLst/>
              </a:prstGeom>
            </p:spPr>
          </p:pic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1FADBB5E-58B4-47C2-9131-A0E5349A05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alphaModFix amt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466">
                <a:off x="3443599" y="4781389"/>
                <a:ext cx="534372" cy="793805"/>
              </a:xfrm>
              <a:prstGeom prst="rect">
                <a:avLst/>
              </a:prstGeom>
            </p:spPr>
          </p:pic>
        </p:grp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360EFB37-F136-49CE-8728-0FE4FBE7D7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69760">
              <a:off x="8664010" y="4991662"/>
              <a:ext cx="640080" cy="793805"/>
            </a:xfrm>
            <a:prstGeom prst="rect">
              <a:avLst/>
            </a:prstGeom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91975078-5339-4C81-87D3-00A606F91A1B}"/>
              </a:ext>
            </a:extLst>
          </p:cNvPr>
          <p:cNvSpPr txBox="1"/>
          <p:nvPr/>
        </p:nvSpPr>
        <p:spPr>
          <a:xfrm>
            <a:off x="276226" y="121639"/>
            <a:ext cx="48005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Aft>
                <a:spcPts val="600"/>
              </a:spcAft>
            </a:pPr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Welcome to</a:t>
            </a:r>
          </a:p>
          <a:p>
            <a:pPr algn="ctr" fontAlgn="base">
              <a:spcAft>
                <a:spcPts val="600"/>
              </a:spcAft>
            </a:pPr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CS 235 Data Structures</a:t>
            </a:r>
          </a:p>
          <a:p>
            <a:pPr algn="ctr" fontAlgn="base">
              <a:spcBef>
                <a:spcPts val="600"/>
              </a:spcBef>
            </a:pPr>
            <a:r>
              <a:rPr lang="en-US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C++ Primer (02)</a:t>
            </a:r>
          </a:p>
          <a:p>
            <a:pPr algn="ctr" fontAlgn="base">
              <a:spcBef>
                <a:spcPts val="600"/>
              </a:spcBef>
            </a:pPr>
            <a:r>
              <a:rPr lang="en-US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P.1, pgs. 2-7</a:t>
            </a:r>
          </a:p>
        </p:txBody>
      </p:sp>
      <p:pic>
        <p:nvPicPr>
          <p:cNvPr id="7" name="Picture 6" descr="A black sign with white text&#10;&#10;Description automatically generated">
            <a:extLst>
              <a:ext uri="{FF2B5EF4-FFF2-40B4-BE49-F238E27FC236}">
                <a16:creationId xmlns:a16="http://schemas.microsoft.com/office/drawing/2014/main" id="{6EB2BB27-0B7E-4EBF-863F-CEB2C367070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059" y="2590801"/>
            <a:ext cx="1054389" cy="1054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948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1" y="1647798"/>
            <a:ext cx="2865379" cy="46006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 Primer (02)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724401" y="3124201"/>
            <a:ext cx="4452256" cy="2917825"/>
          </a:xfrm>
          <a:prstGeom prst="rect">
            <a:avLst/>
          </a:prstGeom>
        </p:spPr>
        <p:txBody>
          <a:bodyPr/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dirty="0">
                <a:solidFill>
                  <a:prstClr val="black"/>
                </a:solidFill>
                <a:latin typeface="Arial"/>
              </a:rPr>
              <a:t>Finiteness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prstClr val="black"/>
                </a:solidFill>
                <a:latin typeface="Arial"/>
              </a:rPr>
              <a:t>Must terminate.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prstClr val="black"/>
                </a:solidFill>
                <a:latin typeface="Arial"/>
              </a:rPr>
              <a:t>Definiteness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prstClr val="black"/>
                </a:solidFill>
                <a:latin typeface="Arial"/>
              </a:rPr>
              <a:t>Each step is precisely stated.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prstClr val="black"/>
                </a:solidFill>
                <a:latin typeface="Arial"/>
              </a:rPr>
              <a:t>Effective Computability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prstClr val="black"/>
                </a:solidFill>
                <a:latin typeface="Arial"/>
              </a:rPr>
              <a:t>Each step can be carried out.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2819400" y="1376601"/>
            <a:ext cx="7123112" cy="1484313"/>
            <a:chOff x="2133600" y="1376600"/>
            <a:chExt cx="6894512" cy="1484313"/>
          </a:xfrm>
        </p:grpSpPr>
        <p:pic>
          <p:nvPicPr>
            <p:cNvPr id="12" name="Picture 3" descr="comput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43800" y="1376600"/>
              <a:ext cx="1484312" cy="1484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ight Arrow 12"/>
            <p:cNvSpPr/>
            <p:nvPr/>
          </p:nvSpPr>
          <p:spPr>
            <a:xfrm>
              <a:off x="2133600" y="1744107"/>
              <a:ext cx="5257800" cy="374650"/>
            </a:xfrm>
            <a:prstGeom prst="rightArrow">
              <a:avLst/>
            </a:prstGeom>
            <a:noFill/>
            <a:ln w="349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</p:grp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207946" y="1562101"/>
            <a:ext cx="2904962" cy="76944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000000"/>
                </a:solidFill>
                <a:latin typeface="Arial"/>
                <a:cs typeface="Arial" charset="0"/>
              </a:rPr>
              <a:t>Step by Step Procedure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i="1" dirty="0">
                <a:solidFill>
                  <a:srgbClr val="FF0000"/>
                </a:solidFill>
                <a:latin typeface="Arial"/>
                <a:cs typeface="Arial" charset="0"/>
              </a:rPr>
              <a:t>Algorithm</a:t>
            </a:r>
          </a:p>
        </p:txBody>
      </p:sp>
    </p:spTree>
    <p:extLst>
      <p:ext uri="{BB962C8B-B14F-4D97-AF65-F5344CB8AC3E}">
        <p14:creationId xmlns:p14="http://schemas.microsoft.com/office/powerpoint/2010/main" val="157139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1" y="1647798"/>
            <a:ext cx="2865379" cy="46006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 Primer (02)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724400" y="3124200"/>
            <a:ext cx="5105400" cy="3564458"/>
          </a:xfrm>
          <a:prstGeom prst="rect">
            <a:avLst/>
          </a:prstGeom>
        </p:spPr>
        <p:txBody>
          <a:bodyPr/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u="sng" dirty="0">
                <a:solidFill>
                  <a:prstClr val="black"/>
                </a:solidFill>
                <a:latin typeface="Arial"/>
              </a:rPr>
              <a:t>Systematic Decomposition</a:t>
            </a:r>
          </a:p>
          <a:p>
            <a:pPr marL="515938" indent="-282575">
              <a:buSzPct val="100000"/>
              <a:buFont typeface="+mj-lt"/>
              <a:buAutoNum type="arabicPeriod"/>
            </a:pPr>
            <a:r>
              <a:rPr lang="en-US" sz="2000" dirty="0">
                <a:solidFill>
                  <a:prstClr val="black"/>
                </a:solidFill>
                <a:latin typeface="Arial"/>
              </a:rPr>
              <a:t>Start with problem statement:</a:t>
            </a:r>
          </a:p>
          <a:p>
            <a:pPr marL="515938" indent="-282575">
              <a:buSzPct val="100000"/>
              <a:buFont typeface="+mj-lt"/>
              <a:buAutoNum type="arabicPeriod"/>
            </a:pPr>
            <a:r>
              <a:rPr lang="en-US" sz="2000" dirty="0">
                <a:solidFill>
                  <a:prstClr val="black"/>
                </a:solidFill>
                <a:latin typeface="Arial"/>
              </a:rPr>
              <a:t>Decompose each task into a few simpler subtasks.</a:t>
            </a:r>
          </a:p>
          <a:p>
            <a:pPr marL="515938" indent="-282575">
              <a:buSzPct val="100000"/>
              <a:buFont typeface="+mj-lt"/>
              <a:buAutoNum type="arabicPeriod"/>
            </a:pPr>
            <a:r>
              <a:rPr lang="en-US" sz="2000" dirty="0">
                <a:solidFill>
                  <a:prstClr val="black"/>
                </a:solidFill>
                <a:latin typeface="Arial"/>
              </a:rPr>
              <a:t>Decompose each subtask into smaller subtasks and these into even small subtasks, etc.</a:t>
            </a:r>
          </a:p>
          <a:p>
            <a:pPr marL="515938" indent="-282575">
              <a:buSzPct val="100000"/>
              <a:buFont typeface="+mj-lt"/>
              <a:buAutoNum type="arabicPeriod"/>
            </a:pPr>
            <a:r>
              <a:rPr lang="en-US" sz="2000" dirty="0">
                <a:solidFill>
                  <a:prstClr val="black"/>
                </a:solidFill>
                <a:latin typeface="Arial"/>
              </a:rPr>
              <a:t>Repeat until you get to computer instruction level.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2819400" y="1376601"/>
            <a:ext cx="7123112" cy="1484313"/>
            <a:chOff x="2133600" y="1376600"/>
            <a:chExt cx="6894512" cy="1484313"/>
          </a:xfrm>
        </p:grpSpPr>
        <p:pic>
          <p:nvPicPr>
            <p:cNvPr id="12" name="Picture 3" descr="comput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43800" y="1376600"/>
              <a:ext cx="1484312" cy="1484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ight Arrow 12"/>
            <p:cNvSpPr/>
            <p:nvPr/>
          </p:nvSpPr>
          <p:spPr>
            <a:xfrm>
              <a:off x="2133600" y="1744107"/>
              <a:ext cx="5257800" cy="374650"/>
            </a:xfrm>
            <a:prstGeom prst="rightArrow">
              <a:avLst/>
            </a:prstGeom>
            <a:noFill/>
            <a:ln w="349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</p:grp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207946" y="1562101"/>
            <a:ext cx="2904962" cy="76944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000000"/>
                </a:solidFill>
                <a:latin typeface="Arial"/>
                <a:cs typeface="Arial" charset="0"/>
              </a:rPr>
              <a:t>Step by Step Procedure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i="1" dirty="0">
                <a:solidFill>
                  <a:srgbClr val="FF0000"/>
                </a:solidFill>
                <a:latin typeface="Arial"/>
                <a:cs typeface="Arial" charset="0"/>
              </a:rPr>
              <a:t>Algorithm</a:t>
            </a:r>
          </a:p>
        </p:txBody>
      </p:sp>
    </p:spTree>
    <p:extLst>
      <p:ext uri="{BB962C8B-B14F-4D97-AF65-F5344CB8AC3E}">
        <p14:creationId xmlns:p14="http://schemas.microsoft.com/office/powerpoint/2010/main" val="94963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L00 – Hello World!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462C-D640-45B3-901B-F425AA5C3674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219200" y="304800"/>
            <a:ext cx="4628322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marL="0" indent="0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"/>
              </a:rPr>
              <a:t>Lab 00 – Hello World</a:t>
            </a:r>
          </a:p>
        </p:txBody>
      </p:sp>
      <p:pic>
        <p:nvPicPr>
          <p:cNvPr id="9" name="Picture 8" descr="A picture containing tree&#10;&#10;Description automatically generated">
            <a:extLst>
              <a:ext uri="{FF2B5EF4-FFF2-40B4-BE49-F238E27FC236}">
                <a16:creationId xmlns:a16="http://schemas.microsoft.com/office/drawing/2014/main" id="{B30255DF-4132-4DE5-B09D-895CABBC66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738" y="1219200"/>
            <a:ext cx="4399863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853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88F18-85EC-473C-A08A-908884436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318" y="170156"/>
            <a:ext cx="6402160" cy="731520"/>
          </a:xfrm>
        </p:spPr>
        <p:txBody>
          <a:bodyPr/>
          <a:lstStyle/>
          <a:p>
            <a:r>
              <a:rPr lang="en-US" dirty="0"/>
              <a:t>Lab 00 – Hello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8C95D-784F-433D-A915-993F131D7B8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72493" y="1277644"/>
            <a:ext cx="9784081" cy="457391"/>
          </a:xfrm>
        </p:spPr>
        <p:txBody>
          <a:bodyPr/>
          <a:lstStyle/>
          <a:p>
            <a:r>
              <a:rPr lang="en-US" sz="2000" dirty="0"/>
              <a:t>Run Visual Studio Community (or IDE of choice) and create an empty project.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3C31C3-F856-4BA9-A918-67AE97FF1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 Primer (02)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860DD5-5FB8-4337-91FE-26A2A4B84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A0B3262-5CFC-4555-83B6-5EEC2AB52772}"/>
              </a:ext>
            </a:extLst>
          </p:cNvPr>
          <p:cNvSpPr txBox="1">
            <a:spLocks/>
          </p:cNvSpPr>
          <p:nvPr/>
        </p:nvSpPr>
        <p:spPr bwMode="auto">
          <a:xfrm>
            <a:off x="572488" y="1665576"/>
            <a:ext cx="9784081" cy="40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Add the C++ .</a:t>
            </a:r>
            <a:r>
              <a:rPr lang="en-US" sz="2000" dirty="0" err="1"/>
              <a:t>cpp</a:t>
            </a:r>
            <a:r>
              <a:rPr lang="en-US" sz="2000" dirty="0"/>
              <a:t> file (or write your own) to your project.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C813F7E0-30BF-4044-8317-855A607FB4B6}"/>
              </a:ext>
            </a:extLst>
          </p:cNvPr>
          <p:cNvSpPr txBox="1">
            <a:spLocks/>
          </p:cNvSpPr>
          <p:nvPr/>
        </p:nvSpPr>
        <p:spPr bwMode="auto">
          <a:xfrm>
            <a:off x="572483" y="2053511"/>
            <a:ext cx="9784081" cy="384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Set breakpoint on return to verify message.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86EA4BEC-6EB0-42B1-AFF8-FBBF1BC79F62}"/>
              </a:ext>
            </a:extLst>
          </p:cNvPr>
          <p:cNvSpPr txBox="1">
            <a:spLocks/>
          </p:cNvSpPr>
          <p:nvPr/>
        </p:nvSpPr>
        <p:spPr bwMode="auto">
          <a:xfrm>
            <a:off x="572478" y="2441441"/>
            <a:ext cx="9784081" cy="164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Compile and execute. </a:t>
            </a:r>
          </a:p>
          <a:p>
            <a:r>
              <a:rPr lang="en-US" sz="2000" dirty="0"/>
              <a:t>Zip your hello.cpp file. </a:t>
            </a:r>
          </a:p>
          <a:p>
            <a:r>
              <a:rPr lang="en-US" sz="2000" dirty="0"/>
              <a:t>Submit the .zip folder.</a:t>
            </a:r>
          </a:p>
          <a:p>
            <a:r>
              <a:rPr lang="en-US" sz="2000" dirty="0"/>
              <a:t>Verify auto-grader results.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397C2A0-3F2F-4230-A919-A34C612C8C28}"/>
              </a:ext>
            </a:extLst>
          </p:cNvPr>
          <p:cNvGrpSpPr/>
          <p:nvPr/>
        </p:nvGrpSpPr>
        <p:grpSpPr>
          <a:xfrm>
            <a:off x="572493" y="2484006"/>
            <a:ext cx="6196386" cy="3994850"/>
            <a:chOff x="-341907" y="2484006"/>
            <a:chExt cx="6196386" cy="3994850"/>
          </a:xfrm>
        </p:grpSpPr>
        <p:sp>
          <p:nvSpPr>
            <p:cNvPr id="11" name="Content Placeholder 2">
              <a:extLst>
                <a:ext uri="{FF2B5EF4-FFF2-40B4-BE49-F238E27FC236}">
                  <a16:creationId xmlns:a16="http://schemas.microsoft.com/office/drawing/2014/main" id="{BBACEFB5-934B-4868-95F3-C8B5F0AF017E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-341907" y="4086912"/>
              <a:ext cx="5613567" cy="23919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19088" indent="-319088" algn="l" rtl="0" eaLnBrk="1" fontAlgn="base" hangingPunct="1">
                <a:spcBef>
                  <a:spcPts val="7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39763" indent="-273050" algn="l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FF0000"/>
                </a:buClr>
                <a:buSzPct val="80000"/>
                <a:buFont typeface="Arial" panose="020B0604020202020204" pitchFamily="34" charset="0"/>
                <a:buChar char="■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rtl="0" eaLnBrk="1" fontAlgn="base" hangingPunct="1">
                <a:spcBef>
                  <a:spcPts val="5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-228600" algn="l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-228600" algn="l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0312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77440" indent="-22860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651760" indent="-22860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2608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b="1" dirty="0">
                  <a:solidFill>
                    <a:srgbClr val="FF0000"/>
                  </a:solidFill>
                  <a:latin typeface="Arial"/>
                </a:rPr>
                <a:t>Memory leak </a:t>
              </a:r>
              <a:r>
                <a:rPr lang="en-US" sz="2000" dirty="0">
                  <a:solidFill>
                    <a:prstClr val="black"/>
                  </a:solidFill>
                  <a:latin typeface="Arial"/>
                </a:rPr>
                <a:t>- failure to correctly deallocate memory that was previously allocated.</a:t>
              </a:r>
            </a:p>
            <a:p>
              <a:pPr lvl="1"/>
              <a:r>
                <a:rPr lang="en-US" sz="1600" dirty="0">
                  <a:solidFill>
                    <a:prstClr val="black"/>
                  </a:solidFill>
                  <a:latin typeface="Arial"/>
                </a:rPr>
                <a:t>Particularly serious issue for programs like daemons and servers which never terminate.</a:t>
              </a:r>
            </a:p>
            <a:p>
              <a:pPr lvl="1"/>
              <a:r>
                <a:rPr lang="en-US" sz="1600" dirty="0">
                  <a:solidFill>
                    <a:prstClr val="black"/>
                  </a:solidFill>
                  <a:latin typeface="Arial"/>
                </a:rPr>
                <a:t>Among the most subtle and hard-to-detect bugs.</a:t>
              </a:r>
            </a:p>
            <a:p>
              <a:r>
                <a:rPr lang="en-US" sz="2000" dirty="0">
                  <a:solidFill>
                    <a:prstClr val="black"/>
                  </a:solidFill>
                  <a:latin typeface="Arial"/>
                </a:rPr>
                <a:t>As such, all labs are required to be free from memory leaks.</a:t>
              </a:r>
            </a:p>
            <a:p>
              <a:endParaRPr lang="en-US" sz="2000" dirty="0">
                <a:solidFill>
                  <a:prstClr val="black"/>
                </a:solidFill>
                <a:latin typeface="Arial"/>
              </a:endParaRPr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FFA38048-00FF-4F7A-9040-63C58A9B9B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9094" y="2484006"/>
              <a:ext cx="1715385" cy="1676400"/>
            </a:xfrm>
            <a:prstGeom prst="rect">
              <a:avLst/>
            </a:prstGeom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922F8E29-EE47-4210-B26B-521035CEE9D4}"/>
              </a:ext>
            </a:extLst>
          </p:cNvPr>
          <p:cNvSpPr txBox="1"/>
          <p:nvPr/>
        </p:nvSpPr>
        <p:spPr>
          <a:xfrm>
            <a:off x="7488207" y="2047867"/>
            <a:ext cx="3362673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3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b="1" dirty="0">
                <a:solidFill>
                  <a:srgbClr val="A31515"/>
                </a:solidFill>
                <a:latin typeface="Consolas" panose="020B0609020204030204" pitchFamily="49" charset="0"/>
              </a:rPr>
              <a:t>&lt;iostream&gt;</a:t>
            </a:r>
            <a:endParaRPr lang="en-US" sz="13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300" b="1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3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b="1" dirty="0">
                <a:solidFill>
                  <a:srgbClr val="A31515"/>
                </a:solidFill>
                <a:latin typeface="Consolas" panose="020B0609020204030204" pitchFamily="49" charset="0"/>
              </a:rPr>
              <a:t>&lt;</a:t>
            </a:r>
            <a:r>
              <a:rPr lang="en-US" sz="1300" b="1" dirty="0" err="1">
                <a:solidFill>
                  <a:srgbClr val="A31515"/>
                </a:solidFill>
                <a:latin typeface="Consolas" panose="020B0609020204030204" pitchFamily="49" charset="0"/>
              </a:rPr>
              <a:t>fstream</a:t>
            </a:r>
            <a:r>
              <a:rPr lang="en-US" sz="1300" b="1" dirty="0">
                <a:solidFill>
                  <a:srgbClr val="A31515"/>
                </a:solidFill>
                <a:latin typeface="Consolas" panose="020B0609020204030204" pitchFamily="49" charset="0"/>
              </a:rPr>
              <a:t>&gt;</a:t>
            </a:r>
            <a:endParaRPr lang="en-US" sz="13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300" b="1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3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b="1" dirty="0">
                <a:solidFill>
                  <a:srgbClr val="A31515"/>
                </a:solidFill>
                <a:latin typeface="Consolas" panose="020B0609020204030204" pitchFamily="49" charset="0"/>
              </a:rPr>
              <a:t>&lt;string&gt;</a:t>
            </a:r>
            <a:endParaRPr lang="en-US" sz="13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300" b="1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3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b="1" dirty="0">
                <a:solidFill>
                  <a:srgbClr val="0000FF"/>
                </a:solidFill>
                <a:latin typeface="Consolas" panose="020B0609020204030204" pitchFamily="49" charset="0"/>
              </a:rPr>
              <a:t>namespace</a:t>
            </a:r>
            <a:r>
              <a:rPr lang="en-US" sz="1300" b="1" dirty="0">
                <a:solidFill>
                  <a:srgbClr val="000000"/>
                </a:solidFill>
                <a:latin typeface="Consolas" panose="020B0609020204030204" pitchFamily="49" charset="0"/>
              </a:rPr>
              <a:t> std;</a:t>
            </a:r>
          </a:p>
          <a:p>
            <a:endParaRPr lang="en-US" sz="13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300" b="1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300" b="1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en-US" sz="1300" b="1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3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argc</a:t>
            </a:r>
            <a:r>
              <a:rPr lang="en-US" sz="13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300" b="1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1300" b="1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13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argv</a:t>
            </a:r>
            <a:r>
              <a:rPr lang="en-US" sz="1300" b="1" dirty="0">
                <a:solidFill>
                  <a:srgbClr val="000000"/>
                </a:solidFill>
                <a:latin typeface="Consolas" panose="020B0609020204030204" pitchFamily="49" charset="0"/>
              </a:rPr>
              <a:t>[])</a:t>
            </a:r>
          </a:p>
          <a:p>
            <a:r>
              <a:rPr lang="en-US" sz="1300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300" b="1" dirty="0">
                <a:solidFill>
                  <a:srgbClr val="0000FF"/>
                </a:solidFill>
                <a:latin typeface="Consolas" panose="020B0609020204030204" pitchFamily="49" charset="0"/>
              </a:rPr>
              <a:t>   if</a:t>
            </a:r>
            <a:r>
              <a:rPr lang="en-US" sz="13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3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argc</a:t>
            </a:r>
            <a:r>
              <a:rPr lang="en-US" sz="1300" b="1" dirty="0">
                <a:solidFill>
                  <a:srgbClr val="000000"/>
                </a:solidFill>
                <a:latin typeface="Consolas" panose="020B0609020204030204" pitchFamily="49" charset="0"/>
              </a:rPr>
              <a:t> &lt; 3) </a:t>
            </a:r>
            <a:r>
              <a:rPr lang="en-US" sz="1300" b="1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300" b="1" dirty="0">
                <a:solidFill>
                  <a:srgbClr val="000000"/>
                </a:solidFill>
                <a:latin typeface="Consolas" panose="020B0609020204030204" pitchFamily="49" charset="0"/>
              </a:rPr>
              <a:t> 3;</a:t>
            </a:r>
          </a:p>
          <a:p>
            <a:r>
              <a:rPr lang="en-US" sz="1300" b="1" dirty="0">
                <a:solidFill>
                  <a:srgbClr val="2B91AF"/>
                </a:solidFill>
                <a:latin typeface="Consolas" panose="020B0609020204030204" pitchFamily="49" charset="0"/>
              </a:rPr>
              <a:t>   </a:t>
            </a:r>
            <a:r>
              <a:rPr lang="en-US" sz="13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ifstream</a:t>
            </a:r>
            <a:r>
              <a:rPr lang="en-US" sz="1300" b="1" dirty="0">
                <a:solidFill>
                  <a:srgbClr val="000000"/>
                </a:solidFill>
                <a:latin typeface="Consolas" panose="020B0609020204030204" pitchFamily="49" charset="0"/>
              </a:rPr>
              <a:t> in(</a:t>
            </a:r>
            <a:r>
              <a:rPr lang="en-US" sz="13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argv</a:t>
            </a:r>
            <a:r>
              <a:rPr lang="en-US" sz="1300" b="1" dirty="0">
                <a:solidFill>
                  <a:srgbClr val="000000"/>
                </a:solidFill>
                <a:latin typeface="Consolas" panose="020B0609020204030204" pitchFamily="49" charset="0"/>
              </a:rPr>
              <a:t>[1]);</a:t>
            </a:r>
          </a:p>
          <a:p>
            <a:r>
              <a:rPr lang="en-US" sz="1300" b="1" dirty="0">
                <a:solidFill>
                  <a:srgbClr val="0000FF"/>
                </a:solidFill>
                <a:latin typeface="Consolas" panose="020B0609020204030204" pitchFamily="49" charset="0"/>
              </a:rPr>
              <a:t>   if</a:t>
            </a:r>
            <a:r>
              <a:rPr lang="en-US" sz="13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300" b="1" dirty="0">
                <a:solidFill>
                  <a:srgbClr val="008080"/>
                </a:solidFill>
                <a:latin typeface="Consolas" panose="020B0609020204030204" pitchFamily="49" charset="0"/>
              </a:rPr>
              <a:t>!</a:t>
            </a:r>
            <a:r>
              <a:rPr lang="en-US" sz="1300" b="1" dirty="0">
                <a:solidFill>
                  <a:srgbClr val="000000"/>
                </a:solidFill>
                <a:latin typeface="Consolas" panose="020B0609020204030204" pitchFamily="49" charset="0"/>
              </a:rPr>
              <a:t>in) </a:t>
            </a:r>
            <a:r>
              <a:rPr lang="en-US" sz="1300" b="1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300" b="1" dirty="0">
                <a:solidFill>
                  <a:srgbClr val="000000"/>
                </a:solidFill>
                <a:latin typeface="Consolas" panose="020B0609020204030204" pitchFamily="49" charset="0"/>
              </a:rPr>
              <a:t> 1;</a:t>
            </a:r>
          </a:p>
          <a:p>
            <a:r>
              <a:rPr lang="en-US" sz="1300" b="1" dirty="0">
                <a:solidFill>
                  <a:srgbClr val="2B91AF"/>
                </a:solidFill>
                <a:latin typeface="Consolas" panose="020B0609020204030204" pitchFamily="49" charset="0"/>
              </a:rPr>
              <a:t>   ofstream</a:t>
            </a:r>
            <a:r>
              <a:rPr lang="en-US" sz="1300" b="1" dirty="0">
                <a:solidFill>
                  <a:srgbClr val="000000"/>
                </a:solidFill>
                <a:latin typeface="Consolas" panose="020B0609020204030204" pitchFamily="49" charset="0"/>
              </a:rPr>
              <a:t> out(</a:t>
            </a:r>
            <a:r>
              <a:rPr lang="en-US" sz="13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argv</a:t>
            </a:r>
            <a:r>
              <a:rPr lang="en-US" sz="1300" b="1" dirty="0">
                <a:solidFill>
                  <a:srgbClr val="000000"/>
                </a:solidFill>
                <a:latin typeface="Consolas" panose="020B0609020204030204" pitchFamily="49" charset="0"/>
              </a:rPr>
              <a:t>[2]);</a:t>
            </a:r>
          </a:p>
          <a:p>
            <a:r>
              <a:rPr lang="en-US" sz="1300" b="1" dirty="0">
                <a:solidFill>
                  <a:srgbClr val="0000FF"/>
                </a:solidFill>
                <a:latin typeface="Consolas" panose="020B0609020204030204" pitchFamily="49" charset="0"/>
              </a:rPr>
              <a:t>   if</a:t>
            </a:r>
            <a:r>
              <a:rPr lang="en-US" sz="13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300" b="1" dirty="0">
                <a:solidFill>
                  <a:srgbClr val="008080"/>
                </a:solidFill>
                <a:latin typeface="Consolas" panose="020B0609020204030204" pitchFamily="49" charset="0"/>
              </a:rPr>
              <a:t>!</a:t>
            </a:r>
            <a:r>
              <a:rPr lang="en-US" sz="1300" b="1" dirty="0">
                <a:solidFill>
                  <a:srgbClr val="000000"/>
                </a:solidFill>
                <a:latin typeface="Consolas" panose="020B0609020204030204" pitchFamily="49" charset="0"/>
              </a:rPr>
              <a:t>out) </a:t>
            </a:r>
            <a:r>
              <a:rPr lang="en-US" sz="1300" b="1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300" b="1" dirty="0">
                <a:solidFill>
                  <a:srgbClr val="000000"/>
                </a:solidFill>
                <a:latin typeface="Consolas" panose="020B0609020204030204" pitchFamily="49" charset="0"/>
              </a:rPr>
              <a:t> 2;</a:t>
            </a:r>
          </a:p>
          <a:p>
            <a:endParaRPr lang="en-US" sz="13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300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300" b="1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sz="1300" b="1" dirty="0">
                <a:solidFill>
                  <a:srgbClr val="000000"/>
                </a:solidFill>
                <a:latin typeface="Consolas" panose="020B0609020204030204" pitchFamily="49" charset="0"/>
              </a:rPr>
              <a:t> line;</a:t>
            </a:r>
          </a:p>
          <a:p>
            <a:r>
              <a:rPr lang="en-US" sz="1300" b="1" dirty="0">
                <a:solidFill>
                  <a:srgbClr val="0000FF"/>
                </a:solidFill>
                <a:latin typeface="Consolas" panose="020B0609020204030204" pitchFamily="49" charset="0"/>
              </a:rPr>
              <a:t>   while</a:t>
            </a:r>
            <a:r>
              <a:rPr lang="en-US" sz="13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3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getline</a:t>
            </a:r>
            <a:r>
              <a:rPr lang="en-US" sz="1300" b="1" dirty="0">
                <a:solidFill>
                  <a:srgbClr val="000000"/>
                </a:solidFill>
                <a:latin typeface="Consolas" panose="020B0609020204030204" pitchFamily="49" charset="0"/>
              </a:rPr>
              <a:t>(in, line));</a:t>
            </a:r>
          </a:p>
          <a:p>
            <a:r>
              <a:rPr lang="en-US" sz="1300" b="1" dirty="0">
                <a:solidFill>
                  <a:srgbClr val="000000"/>
                </a:solidFill>
                <a:latin typeface="Consolas" panose="020B0609020204030204" pitchFamily="49" charset="0"/>
              </a:rPr>
              <a:t>   {</a:t>
            </a:r>
          </a:p>
          <a:p>
            <a:r>
              <a:rPr lang="en-US" sz="13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out </a:t>
            </a:r>
            <a:r>
              <a:rPr lang="en-US" sz="13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300" b="1" dirty="0">
                <a:solidFill>
                  <a:srgbClr val="000000"/>
                </a:solidFill>
                <a:latin typeface="Consolas" panose="020B0609020204030204" pitchFamily="49" charset="0"/>
              </a:rPr>
              <a:t> line </a:t>
            </a:r>
            <a:r>
              <a:rPr lang="en-US" sz="13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3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sz="13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300" b="1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endParaRPr lang="en-US" sz="13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300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3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in.close</a:t>
            </a:r>
            <a:r>
              <a:rPr lang="en-US" sz="13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300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3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out.close</a:t>
            </a:r>
            <a:r>
              <a:rPr lang="en-US" sz="13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300" b="1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300" b="1" dirty="0">
                <a:solidFill>
                  <a:srgbClr val="000000"/>
                </a:solidFill>
                <a:latin typeface="Consolas" panose="020B0609020204030204" pitchFamily="49" charset="0"/>
              </a:rPr>
              <a:t> 0;</a:t>
            </a:r>
          </a:p>
          <a:p>
            <a:r>
              <a:rPr lang="en-US" sz="1300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2007562-A8EA-41E2-9AF7-DA789786DF68}"/>
              </a:ext>
            </a:extLst>
          </p:cNvPr>
          <p:cNvGrpSpPr/>
          <p:nvPr/>
        </p:nvGrpSpPr>
        <p:grpSpPr>
          <a:xfrm>
            <a:off x="5759902" y="6233137"/>
            <a:ext cx="1829106" cy="307777"/>
            <a:chOff x="4711390" y="6330673"/>
            <a:chExt cx="1829106" cy="307777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C263C33-9EE2-448B-9FDB-DA8EEBA79348}"/>
                </a:ext>
              </a:extLst>
            </p:cNvPr>
            <p:cNvSpPr txBox="1"/>
            <p:nvPr/>
          </p:nvSpPr>
          <p:spPr>
            <a:xfrm>
              <a:off x="4711390" y="6330673"/>
              <a:ext cx="15500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>
                  <a:solidFill>
                    <a:srgbClr val="FF0000"/>
                  </a:solidFill>
                </a:rPr>
                <a:t>Set Breakpoint</a:t>
              </a:r>
            </a:p>
          </p:txBody>
        </p:sp>
        <p:sp>
          <p:nvSpPr>
            <p:cNvPr id="15" name="Arrow: Right 14">
              <a:extLst>
                <a:ext uri="{FF2B5EF4-FFF2-40B4-BE49-F238E27FC236}">
                  <a16:creationId xmlns:a16="http://schemas.microsoft.com/office/drawing/2014/main" id="{20D4AB4E-553C-4FE8-9BE0-1AE37BF86E34}"/>
                </a:ext>
              </a:extLst>
            </p:cNvPr>
            <p:cNvSpPr/>
            <p:nvPr/>
          </p:nvSpPr>
          <p:spPr>
            <a:xfrm>
              <a:off x="6239413" y="6368229"/>
              <a:ext cx="301083" cy="208988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67809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7" grpId="0" uiExpand="1" build="p"/>
      <p:bldP spid="18" grpId="0"/>
      <p:bldP spid="19" grpId="0" uiExpand="1" build="p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onkey programmers">
            <a:extLst>
              <a:ext uri="{FF2B5EF4-FFF2-40B4-BE49-F238E27FC236}">
                <a16:creationId xmlns:a16="http://schemas.microsoft.com/office/drawing/2014/main" id="{541F3F45-3494-4844-B869-92B6B1BEC979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0972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8F3E42C3-0146-41D4-98D1-826C8870EFD0}"/>
              </a:ext>
            </a:extLst>
          </p:cNvPr>
          <p:cNvSpPr/>
          <p:nvPr/>
        </p:nvSpPr>
        <p:spPr>
          <a:xfrm>
            <a:off x="4434348" y="324464"/>
            <a:ext cx="2182761" cy="1229032"/>
          </a:xfrm>
          <a:prstGeom prst="cloudCallout">
            <a:avLst>
              <a:gd name="adj1" fmla="val 91605"/>
              <a:gd name="adj2" fmla="val 52100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Be Safe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DB1758-187B-4E58-A8B9-4D2448FA96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7633">
            <a:off x="7704102" y="1889526"/>
            <a:ext cx="1246948" cy="105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802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Not To Like?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79" y="4181523"/>
            <a:ext cx="9856319" cy="2506321"/>
          </a:xfrm>
        </p:spPr>
        <p:txBody>
          <a:bodyPr/>
          <a:lstStyle/>
          <a:p>
            <a:r>
              <a:rPr lang="en-US" sz="2200" dirty="0"/>
              <a:t>Brace layout is the most noticeable element of the style of a C++ program.</a:t>
            </a:r>
          </a:p>
          <a:p>
            <a:pPr lvl="1"/>
            <a:r>
              <a:rPr lang="en-US" sz="1800" dirty="0"/>
              <a:t>It is arguable that braces are an 'unnecessary' part of the layout and that indentation alone is enough to show nesting.</a:t>
            </a:r>
          </a:p>
          <a:p>
            <a:pPr lvl="1"/>
            <a:r>
              <a:rPr lang="en-US" sz="1800" dirty="0"/>
              <a:t>Against this is the argument that braces follow the principle of explicitness in laying out a block, clearly showing the start and the end.</a:t>
            </a:r>
          </a:p>
          <a:p>
            <a:r>
              <a:rPr lang="en-US" sz="2200" dirty="0"/>
              <a:t>There are several common styles of brace usage which can cause significant confusion if mixed!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 Primer (02)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24600" y="6477001"/>
            <a:ext cx="3657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Arial" charset="0"/>
                <a:cs typeface="Arial" charset="0"/>
              </a:rPr>
              <a:t>http://syque.com/cstyle/contents.htm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53525" y="1299978"/>
            <a:ext cx="6229426" cy="28007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lvl="1" fontAlgn="base"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 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LineStatus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LINE_OPEN ) {</a:t>
            </a:r>
          </a:p>
          <a:p>
            <a:pPr marL="0" lvl="1" fontAlgn="base"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while ( 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CheckLineLevel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== LEVEL_OK )</a:t>
            </a:r>
          </a:p>
          <a:p>
            <a:pPr marL="0" lvl="1" fontAlgn="base"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lvl="1" fontAlgn="base"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while ( (Ch = 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ReadLine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!= EOF )</a:t>
            </a:r>
          </a:p>
          <a:p>
            <a:pPr marL="0" lvl="1" fontAlgn="base"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{</a:t>
            </a:r>
          </a:p>
          <a:p>
            <a:pPr marL="0" lvl="1" fontAlgn="base"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if ( Ch == CH_REVERSE) {</a:t>
            </a:r>
          </a:p>
          <a:p>
            <a:pPr marL="0" lvl="1" fontAlgn="base"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ReverseLine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 fontAlgn="base"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marL="0" lvl="1" fontAlgn="base"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marL="0" lvl="1" fontAlgn="base"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lvl="1" fontAlgn="base"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177158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Tip #02</a:t>
            </a:r>
            <a:r>
              <a:rPr lang="en-US" dirty="0"/>
              <a:t>: Braces</a:t>
            </a: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 Primer (02)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84913" y="6553201"/>
            <a:ext cx="3657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Arial" charset="0"/>
                <a:cs typeface="Arial" charset="0"/>
              </a:rPr>
              <a:t>http://syque.com/cstyle/contents.htm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59418" y="1599498"/>
            <a:ext cx="427721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lvl="1" fontAlgn="base">
              <a:spcAft>
                <a:spcPct val="0"/>
              </a:spcAft>
            </a:pPr>
            <a:r>
              <a:rPr lang="en-US" sz="13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 </a:t>
            </a:r>
            <a:r>
              <a:rPr lang="en-US" sz="13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PageWidth</a:t>
            </a:r>
            <a:r>
              <a:rPr lang="en-US" sz="13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sz="13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PaperWidth</a:t>
            </a:r>
            <a:r>
              <a:rPr lang="en-US" sz="13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||</a:t>
            </a:r>
          </a:p>
          <a:p>
            <a:pPr marL="0" lvl="1" fontAlgn="base">
              <a:spcAft>
                <a:spcPct val="0"/>
              </a:spcAft>
            </a:pPr>
            <a:r>
              <a:rPr lang="en-US" sz="13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3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PageWidth</a:t>
            </a:r>
            <a:r>
              <a:rPr lang="en-US" sz="13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PG_MIN_WIDTH ||</a:t>
            </a:r>
          </a:p>
          <a:p>
            <a:pPr marL="0" lvl="1" fontAlgn="base">
              <a:spcAft>
                <a:spcPct val="0"/>
              </a:spcAft>
            </a:pPr>
            <a:r>
              <a:rPr lang="en-US" sz="13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3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IsNewDocument</a:t>
            </a:r>
            <a:r>
              <a:rPr lang="en-US" sz="13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) {</a:t>
            </a:r>
          </a:p>
          <a:p>
            <a:pPr marL="0" lvl="1" fontAlgn="base">
              <a:spcAft>
                <a:spcPct val="0"/>
              </a:spcAft>
            </a:pPr>
            <a:r>
              <a:rPr lang="en-US" sz="13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3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SetPageWidth</a:t>
            </a:r>
            <a:r>
              <a:rPr lang="en-US" sz="13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3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PaperWidth</a:t>
            </a:r>
            <a:r>
              <a:rPr lang="en-US" sz="13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pPr marL="0" lvl="1" fontAlgn="base">
              <a:spcAft>
                <a:spcPct val="0"/>
              </a:spcAft>
            </a:pPr>
            <a:r>
              <a:rPr lang="en-US" sz="13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3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TellUser</a:t>
            </a:r>
            <a:r>
              <a:rPr lang="en-US" sz="13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MSG_PAGE_CHANGED );</a:t>
            </a:r>
          </a:p>
          <a:p>
            <a:pPr marL="0" lvl="1" fontAlgn="base">
              <a:spcAft>
                <a:spcPct val="0"/>
              </a:spcAft>
            </a:pPr>
            <a:r>
              <a:rPr lang="en-US" sz="13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957947" y="1599498"/>
            <a:ext cx="3952877" cy="1235138"/>
            <a:chOff x="603336" y="1599498"/>
            <a:chExt cx="3637068" cy="1235138"/>
          </a:xfrm>
        </p:grpSpPr>
        <p:sp>
          <p:nvSpPr>
            <p:cNvPr id="10" name="TextBox 9"/>
            <p:cNvSpPr txBox="1"/>
            <p:nvPr/>
          </p:nvSpPr>
          <p:spPr>
            <a:xfrm>
              <a:off x="603336" y="1599498"/>
              <a:ext cx="3637068" cy="89255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marL="0" lvl="1" fontAlgn="base">
                <a:spcAft>
                  <a:spcPct val="0"/>
                </a:spcAft>
              </a:pPr>
              <a:r>
                <a:rPr lang="en-US" sz="13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if ( </a:t>
              </a:r>
              <a:r>
                <a:rPr lang="en-US" sz="1300" b="1" dirty="0" err="1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PageWidth</a:t>
              </a:r>
              <a:r>
                <a:rPr lang="en-US" sz="13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&gt; </a:t>
              </a:r>
              <a:r>
                <a:rPr lang="en-US" sz="1300" b="1" dirty="0" err="1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PaperWidth</a:t>
              </a:r>
              <a:r>
                <a:rPr lang="en-US" sz="13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) {</a:t>
              </a:r>
            </a:p>
            <a:p>
              <a:pPr marL="0" lvl="1" fontAlgn="base">
                <a:spcAft>
                  <a:spcPct val="0"/>
                </a:spcAft>
              </a:pPr>
              <a:r>
                <a:rPr lang="en-US" sz="1300" b="1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</a:t>
              </a:r>
              <a:r>
                <a:rPr lang="en-US" sz="1300" b="1" dirty="0" err="1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SetPageWidth</a:t>
              </a:r>
              <a:r>
                <a:rPr lang="en-US" sz="13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 </a:t>
              </a:r>
              <a:r>
                <a:rPr lang="en-US" sz="1300" b="1" dirty="0" err="1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PaperWidth</a:t>
              </a:r>
              <a:r>
                <a:rPr lang="en-US" sz="13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);</a:t>
              </a:r>
            </a:p>
            <a:p>
              <a:pPr marL="0" lvl="1" fontAlgn="base">
                <a:spcAft>
                  <a:spcPct val="0"/>
                </a:spcAft>
              </a:pPr>
              <a:r>
                <a:rPr lang="en-US" sz="1300" b="1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</a:t>
              </a:r>
              <a:r>
                <a:rPr lang="en-US" sz="1300" b="1" dirty="0" err="1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TellUser</a:t>
              </a:r>
              <a:r>
                <a:rPr lang="en-US" sz="13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 MSG_PAGE_CHANGED );</a:t>
              </a:r>
            </a:p>
            <a:p>
              <a:pPr marL="0" lvl="1" fontAlgn="base">
                <a:spcAft>
                  <a:spcPct val="0"/>
                </a:spcAft>
              </a:pPr>
              <a:r>
                <a:rPr lang="en-US" sz="13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340295" y="2434526"/>
              <a:ext cx="166584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Aft>
                  <a:spcPct val="0"/>
                </a:spcAft>
              </a:pPr>
              <a:r>
                <a:rPr lang="en-US" sz="2000" b="1" dirty="0">
                  <a:solidFill>
                    <a:prstClr val="black"/>
                  </a:solidFill>
                  <a:latin typeface="Arial" charset="0"/>
                  <a:cs typeface="Arial" charset="0"/>
                </a:rPr>
                <a:t>Kernel Style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957947" y="3242494"/>
            <a:ext cx="3952877" cy="1415372"/>
            <a:chOff x="603336" y="3242494"/>
            <a:chExt cx="3637068" cy="1415372"/>
          </a:xfrm>
        </p:grpSpPr>
        <p:sp>
          <p:nvSpPr>
            <p:cNvPr id="12" name="TextBox 11"/>
            <p:cNvSpPr txBox="1"/>
            <p:nvPr/>
          </p:nvSpPr>
          <p:spPr>
            <a:xfrm>
              <a:off x="603336" y="3242494"/>
              <a:ext cx="3637068" cy="10926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marL="0" lvl="1" fontAlgn="base">
                <a:spcAft>
                  <a:spcPct val="0"/>
                </a:spcAft>
              </a:pPr>
              <a:r>
                <a:rPr lang="en-US" sz="13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if ( </a:t>
              </a:r>
              <a:r>
                <a:rPr lang="en-US" sz="1300" b="1" dirty="0" err="1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PageWidth</a:t>
              </a:r>
              <a:r>
                <a:rPr lang="en-US" sz="13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&gt; </a:t>
              </a:r>
              <a:r>
                <a:rPr lang="en-US" sz="1300" b="1" dirty="0" err="1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PaperWidth</a:t>
              </a:r>
              <a:r>
                <a:rPr lang="en-US" sz="13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)</a:t>
              </a:r>
            </a:p>
            <a:p>
              <a:pPr marL="0" lvl="1" fontAlgn="base">
                <a:spcAft>
                  <a:spcPct val="0"/>
                </a:spcAft>
              </a:pPr>
              <a:r>
                <a:rPr lang="en-US" sz="13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{</a:t>
              </a:r>
            </a:p>
            <a:p>
              <a:pPr marL="0" lvl="1" fontAlgn="base">
                <a:spcAft>
                  <a:spcPct val="0"/>
                </a:spcAft>
              </a:pPr>
              <a:r>
                <a:rPr lang="en-US" sz="1300" b="1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</a:t>
              </a:r>
              <a:r>
                <a:rPr lang="en-US" sz="1300" b="1" dirty="0" err="1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SetPageWidth</a:t>
              </a:r>
              <a:r>
                <a:rPr lang="en-US" sz="13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 </a:t>
              </a:r>
              <a:r>
                <a:rPr lang="en-US" sz="1300" b="1" dirty="0" err="1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PaperWidth</a:t>
              </a:r>
              <a:r>
                <a:rPr lang="en-US" sz="13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);</a:t>
              </a:r>
            </a:p>
            <a:p>
              <a:pPr marL="0" lvl="1" fontAlgn="base">
                <a:spcAft>
                  <a:spcPct val="0"/>
                </a:spcAft>
              </a:pPr>
              <a:r>
                <a:rPr lang="en-US" sz="1300" b="1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</a:t>
              </a:r>
              <a:r>
                <a:rPr lang="en-US" sz="1300" b="1" dirty="0" err="1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TellUser</a:t>
              </a:r>
              <a:r>
                <a:rPr lang="en-US" sz="13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 MSG_PAGE_CHANGED );</a:t>
              </a:r>
            </a:p>
            <a:p>
              <a:pPr marL="0" lvl="1" fontAlgn="base">
                <a:spcAft>
                  <a:spcPct val="0"/>
                </a:spcAft>
              </a:pPr>
              <a:r>
                <a:rPr lang="en-US" sz="13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432240" y="4257756"/>
              <a:ext cx="172194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Aft>
                  <a:spcPct val="0"/>
                </a:spcAft>
              </a:pPr>
              <a:r>
                <a:rPr lang="en-US" sz="2000" b="1" dirty="0">
                  <a:solidFill>
                    <a:prstClr val="black"/>
                  </a:solidFill>
                  <a:latin typeface="Arial" charset="0"/>
                  <a:cs typeface="Arial" charset="0"/>
                </a:rPr>
                <a:t>Allman Style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957947" y="4914720"/>
            <a:ext cx="3952877" cy="1410163"/>
            <a:chOff x="603336" y="4914719"/>
            <a:chExt cx="3637068" cy="1410163"/>
          </a:xfrm>
        </p:grpSpPr>
        <p:sp>
          <p:nvSpPr>
            <p:cNvPr id="13" name="TextBox 12"/>
            <p:cNvSpPr txBox="1"/>
            <p:nvPr/>
          </p:nvSpPr>
          <p:spPr>
            <a:xfrm>
              <a:off x="603336" y="4914719"/>
              <a:ext cx="3637068" cy="10926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marL="0" lvl="1" fontAlgn="base">
                <a:spcAft>
                  <a:spcPct val="0"/>
                </a:spcAft>
              </a:pPr>
              <a:r>
                <a:rPr lang="en-US" sz="13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if ( </a:t>
              </a:r>
              <a:r>
                <a:rPr lang="en-US" sz="1300" b="1" dirty="0" err="1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PageWidth</a:t>
              </a:r>
              <a:r>
                <a:rPr lang="en-US" sz="13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&gt; </a:t>
              </a:r>
              <a:r>
                <a:rPr lang="en-US" sz="1300" b="1" dirty="0" err="1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PaperWidth</a:t>
              </a:r>
              <a:r>
                <a:rPr lang="en-US" sz="13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)</a:t>
              </a:r>
            </a:p>
            <a:p>
              <a:pPr marL="0" lvl="1" fontAlgn="base">
                <a:spcAft>
                  <a:spcPct val="0"/>
                </a:spcAft>
              </a:pPr>
              <a:r>
                <a:rPr lang="en-US" sz="1300" b="1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</a:t>
              </a:r>
              <a:r>
                <a:rPr lang="en-US" sz="13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{</a:t>
              </a:r>
            </a:p>
            <a:p>
              <a:pPr marL="0" lvl="1" fontAlgn="base">
                <a:spcAft>
                  <a:spcPct val="0"/>
                </a:spcAft>
              </a:pPr>
              <a:r>
                <a:rPr lang="en-US" sz="1300" b="1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</a:t>
              </a:r>
              <a:r>
                <a:rPr lang="en-US" sz="1300" b="1" dirty="0" err="1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SetPageWidth</a:t>
              </a:r>
              <a:r>
                <a:rPr lang="en-US" sz="13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 </a:t>
              </a:r>
              <a:r>
                <a:rPr lang="en-US" sz="1300" b="1" dirty="0" err="1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PaperWidth</a:t>
              </a:r>
              <a:r>
                <a:rPr lang="en-US" sz="13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);</a:t>
              </a:r>
            </a:p>
            <a:p>
              <a:pPr marL="0" lvl="1" fontAlgn="base">
                <a:spcAft>
                  <a:spcPct val="0"/>
                </a:spcAft>
              </a:pPr>
              <a:r>
                <a:rPr lang="en-US" sz="1300" b="1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</a:t>
              </a:r>
              <a:r>
                <a:rPr lang="en-US" sz="1300" b="1" dirty="0" err="1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TellUser</a:t>
              </a:r>
              <a:r>
                <a:rPr lang="en-US" sz="13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 MSG_PAGE_CHANGED );</a:t>
              </a:r>
            </a:p>
            <a:p>
              <a:pPr marL="0" lvl="1" fontAlgn="base">
                <a:spcAft>
                  <a:spcPct val="0"/>
                </a:spcAft>
              </a:pPr>
              <a:r>
                <a:rPr lang="en-US" sz="1300" b="1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</a:t>
              </a:r>
              <a:r>
                <a:rPr lang="en-US" sz="13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229392" y="5924772"/>
              <a:ext cx="239039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Aft>
                  <a:spcPct val="0"/>
                </a:spcAft>
              </a:pPr>
              <a:r>
                <a:rPr lang="en-US" sz="2000" b="1" dirty="0">
                  <a:solidFill>
                    <a:prstClr val="black"/>
                  </a:solidFill>
                  <a:latin typeface="Arial" charset="0"/>
                  <a:cs typeface="Arial" charset="0"/>
                </a:rPr>
                <a:t>Whitesmiths Style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5759418" y="3242494"/>
            <a:ext cx="4277210" cy="14927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lvl="1" fontAlgn="base">
              <a:spcAft>
                <a:spcPct val="0"/>
              </a:spcAft>
            </a:pPr>
            <a:r>
              <a:rPr lang="en-US" sz="13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 </a:t>
            </a:r>
            <a:r>
              <a:rPr lang="en-US" sz="13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PageWidth</a:t>
            </a:r>
            <a:r>
              <a:rPr lang="en-US" sz="13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sz="13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PaperWidth</a:t>
            </a:r>
            <a:r>
              <a:rPr lang="en-US" sz="13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||</a:t>
            </a:r>
          </a:p>
          <a:p>
            <a:pPr marL="0" lvl="1" fontAlgn="base">
              <a:spcAft>
                <a:spcPct val="0"/>
              </a:spcAft>
            </a:pPr>
            <a:r>
              <a:rPr lang="en-US" sz="13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3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PageWidth</a:t>
            </a:r>
            <a:r>
              <a:rPr lang="en-US" sz="13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PG_MIN_WIDTH ||</a:t>
            </a:r>
          </a:p>
          <a:p>
            <a:pPr marL="0" lvl="1" fontAlgn="base">
              <a:spcAft>
                <a:spcPct val="0"/>
              </a:spcAft>
            </a:pPr>
            <a:r>
              <a:rPr lang="en-US" sz="13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3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IsNewDocument</a:t>
            </a:r>
            <a:r>
              <a:rPr lang="en-US" sz="13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)</a:t>
            </a:r>
          </a:p>
          <a:p>
            <a:pPr marL="0" lvl="1" fontAlgn="base">
              <a:spcAft>
                <a:spcPct val="0"/>
              </a:spcAft>
            </a:pPr>
            <a:r>
              <a:rPr lang="en-US" sz="13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lvl="1" fontAlgn="base">
              <a:spcAft>
                <a:spcPct val="0"/>
              </a:spcAft>
            </a:pPr>
            <a:r>
              <a:rPr lang="en-US" sz="13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3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SetPageWidth</a:t>
            </a:r>
            <a:r>
              <a:rPr lang="en-US" sz="13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3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PaperWidth</a:t>
            </a:r>
            <a:r>
              <a:rPr lang="en-US" sz="13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pPr marL="0" lvl="1" fontAlgn="base">
              <a:spcAft>
                <a:spcPct val="0"/>
              </a:spcAft>
            </a:pPr>
            <a:r>
              <a:rPr lang="en-US" sz="13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3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TellUser</a:t>
            </a:r>
            <a:r>
              <a:rPr lang="en-US" sz="13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MSG_PAGE_CHANGED );</a:t>
            </a:r>
          </a:p>
          <a:p>
            <a:pPr marL="0" lvl="1" fontAlgn="base">
              <a:spcAft>
                <a:spcPct val="0"/>
              </a:spcAft>
            </a:pPr>
            <a:r>
              <a:rPr lang="en-US" sz="13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59418" y="4914719"/>
            <a:ext cx="4277210" cy="14927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lvl="1" fontAlgn="base">
              <a:spcAft>
                <a:spcPct val="0"/>
              </a:spcAft>
            </a:pPr>
            <a:r>
              <a:rPr lang="en-US" sz="13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 </a:t>
            </a:r>
            <a:r>
              <a:rPr lang="en-US" sz="13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PageWidth</a:t>
            </a:r>
            <a:r>
              <a:rPr lang="en-US" sz="13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sz="13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PaperWidth</a:t>
            </a:r>
            <a:r>
              <a:rPr lang="en-US" sz="13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||</a:t>
            </a:r>
          </a:p>
          <a:p>
            <a:pPr marL="0" lvl="1" fontAlgn="base">
              <a:spcAft>
                <a:spcPct val="0"/>
              </a:spcAft>
            </a:pPr>
            <a:r>
              <a:rPr lang="en-US" sz="13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3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PageWidth</a:t>
            </a:r>
            <a:r>
              <a:rPr lang="en-US" sz="13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PG_MIN_WIDTH ||</a:t>
            </a:r>
          </a:p>
          <a:p>
            <a:pPr marL="0" lvl="1" fontAlgn="base">
              <a:spcAft>
                <a:spcPct val="0"/>
              </a:spcAft>
            </a:pPr>
            <a:r>
              <a:rPr lang="en-US" sz="13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3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IsNewDocument</a:t>
            </a:r>
            <a:r>
              <a:rPr lang="en-US" sz="13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)</a:t>
            </a:r>
          </a:p>
          <a:p>
            <a:pPr marL="0" lvl="1" fontAlgn="base">
              <a:spcAft>
                <a:spcPct val="0"/>
              </a:spcAft>
            </a:pPr>
            <a:r>
              <a:rPr lang="en-US" sz="13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3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lvl="1" fontAlgn="base">
              <a:spcAft>
                <a:spcPct val="0"/>
              </a:spcAft>
            </a:pPr>
            <a:r>
              <a:rPr lang="en-US" sz="13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3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SetPageWidth</a:t>
            </a:r>
            <a:r>
              <a:rPr lang="en-US" sz="13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3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PaperWidth</a:t>
            </a:r>
            <a:r>
              <a:rPr lang="en-US" sz="13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pPr marL="0" lvl="1" fontAlgn="base">
              <a:spcAft>
                <a:spcPct val="0"/>
              </a:spcAft>
            </a:pPr>
            <a:r>
              <a:rPr lang="en-US" sz="13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3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TellUser</a:t>
            </a:r>
            <a:r>
              <a:rPr lang="en-US" sz="13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MSG_PAGE_CHANGED );</a:t>
            </a:r>
          </a:p>
          <a:p>
            <a:pPr marL="0" lvl="1" fontAlgn="base">
              <a:spcAft>
                <a:spcPct val="0"/>
              </a:spcAft>
            </a:pPr>
            <a:r>
              <a:rPr lang="en-US" sz="13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3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739" y="52466"/>
            <a:ext cx="1560513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4015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Brace Styles</a:t>
            </a: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 Primer (02)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/>
              <a:pPr/>
              <a:t>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94657" y="1525379"/>
          <a:ext cx="4633544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1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1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4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Brace placement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Style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en-US" sz="14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(x == y) {</a:t>
                      </a:r>
                    </a:p>
                    <a:p>
                      <a:pPr rtl="0"/>
                      <a:r>
                        <a:rPr lang="en-US" sz="1400" b="1" baseline="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something();</a:t>
                      </a:r>
                    </a:p>
                    <a:p>
                      <a:pPr rtl="0"/>
                      <a:r>
                        <a:rPr lang="en-US" sz="14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somethingelse</a:t>
                      </a:r>
                      <a:r>
                        <a:rPr lang="en-US" sz="14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();</a:t>
                      </a:r>
                    </a:p>
                    <a:p>
                      <a:pPr rtl="0"/>
                      <a:r>
                        <a:rPr lang="en-US" sz="14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 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K&amp;R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777553" y="1525379"/>
          <a:ext cx="4781585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8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3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4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Brace placement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Style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en-US" sz="14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(x == y)</a:t>
                      </a:r>
                    </a:p>
                    <a:p>
                      <a:pPr rtl="0"/>
                      <a:r>
                        <a:rPr lang="en-US" sz="14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   something();</a:t>
                      </a:r>
                    </a:p>
                    <a:p>
                      <a:pPr rtl="0"/>
                      <a:r>
                        <a:rPr lang="en-US" sz="1400" b="1" baseline="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somethingelse</a:t>
                      </a:r>
                      <a:r>
                        <a:rPr lang="en-US" sz="14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();</a:t>
                      </a:r>
                    </a:p>
                    <a:p>
                      <a:pPr rtl="0"/>
                      <a:r>
                        <a:rPr lang="en-US" sz="14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 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/>
                        <a:t>Horstmann</a:t>
                      </a:r>
                      <a:endParaRPr lang="en-US" sz="1400" b="1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94657" y="2834915"/>
          <a:ext cx="4633544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1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1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(x == y)</a:t>
                      </a:r>
                    </a:p>
                    <a:p>
                      <a:pPr rtl="0"/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</a:p>
                    <a:p>
                      <a:pPr rtl="0"/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something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();</a:t>
                      </a:r>
                    </a:p>
                    <a:p>
                      <a:pPr rtl="0"/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somethingelse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();</a:t>
                      </a:r>
                    </a:p>
                    <a:p>
                      <a:pPr rtl="0"/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 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Allman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777553" y="2834915"/>
          <a:ext cx="4781585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8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3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(x == y)</a:t>
                      </a:r>
                    </a:p>
                    <a:p>
                      <a:pPr rtl="0"/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   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something();</a:t>
                      </a:r>
                    </a:p>
                    <a:p>
                      <a:pPr rtl="0"/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somethingelse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(); }</a:t>
                      </a:r>
                    </a:p>
                    <a:p>
                      <a:pPr rtl="0"/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rtl="0"/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Pico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94657" y="4083491"/>
          <a:ext cx="4633544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1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1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(x == y)</a:t>
                      </a:r>
                    </a:p>
                    <a:p>
                      <a:pPr rtl="0"/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{</a:t>
                      </a:r>
                    </a:p>
                    <a:p>
                      <a:pPr rtl="0"/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something();</a:t>
                      </a:r>
                    </a:p>
                    <a:p>
                      <a:pPr rtl="0"/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somethingelse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();</a:t>
                      </a:r>
                    </a:p>
                    <a:p>
                      <a:pPr rtl="0"/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}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Whitesmiths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777553" y="4083491"/>
          <a:ext cx="4781585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8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3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(x == y) {</a:t>
                      </a:r>
                    </a:p>
                    <a:p>
                      <a:pPr rtl="0"/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something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();</a:t>
                      </a:r>
                    </a:p>
                    <a:p>
                      <a:pPr rtl="0"/>
                      <a:r>
                        <a:rPr lang="en-US" sz="1400" b="1" baseline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somethingelse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();</a:t>
                      </a:r>
                    </a:p>
                    <a:p>
                      <a:pPr rtl="0"/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}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rtl="0"/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Ratliff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94657" y="5332067"/>
          <a:ext cx="4633544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1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1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(x == y)</a:t>
                      </a:r>
                    </a:p>
                    <a:p>
                      <a:pPr rtl="0"/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{</a:t>
                      </a:r>
                    </a:p>
                    <a:p>
                      <a:pPr rtl="0"/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something();</a:t>
                      </a:r>
                    </a:p>
                    <a:p>
                      <a:pPr rtl="0"/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somethingelse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();</a:t>
                      </a:r>
                    </a:p>
                    <a:p>
                      <a:pPr rtl="0"/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}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GNU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777553" y="5332067"/>
          <a:ext cx="4781585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8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3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(x == y) {</a:t>
                      </a:r>
                    </a:p>
                    <a:p>
                      <a:pPr rtl="0"/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something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();</a:t>
                      </a:r>
                    </a:p>
                    <a:p>
                      <a:pPr rtl="0"/>
                      <a:r>
                        <a:rPr lang="en-US" sz="1400" b="1" baseline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somethingelse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(); }</a:t>
                      </a:r>
                    </a:p>
                    <a:p>
                      <a:pPr rtl="0"/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rtl="0"/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Lisp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3" name="Picture 2">
            <a:extLst>
              <a:ext uri="{FF2B5EF4-FFF2-40B4-BE49-F238E27FC236}">
                <a16:creationId xmlns:a16="http://schemas.microsoft.com/office/drawing/2014/main" id="{A1ED334C-FF5E-4078-8823-21474578DE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739" y="52466"/>
            <a:ext cx="1560513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35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C++ Primer Goals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FE3A57C-13FC-48D7-B735-A2C0EA548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462C-D640-45B3-901B-F425AA5C3674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219200" y="304800"/>
            <a:ext cx="6629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latin typeface="Arial"/>
              </a:rPr>
              <a:t>◆ To understand the essentials of object-oriented programming in C++</a:t>
            </a:r>
          </a:p>
          <a:p>
            <a:r>
              <a:rPr lang="en-US" sz="1600" dirty="0">
                <a:latin typeface="Arial"/>
              </a:rPr>
              <a:t>◆ To understand how to use the control structures of C++</a:t>
            </a:r>
          </a:p>
          <a:p>
            <a:r>
              <a:rPr lang="en-US" sz="1600" dirty="0">
                <a:latin typeface="Arial"/>
              </a:rPr>
              <a:t>◆ To learn about the primitive data types of C++</a:t>
            </a:r>
          </a:p>
          <a:p>
            <a:r>
              <a:rPr lang="en-US" sz="1600" dirty="0">
                <a:latin typeface="Arial"/>
              </a:rPr>
              <a:t>◆ To understand how to use functions in C++</a:t>
            </a:r>
          </a:p>
          <a:p>
            <a:r>
              <a:rPr lang="en-US" sz="1600" dirty="0">
                <a:latin typeface="Arial"/>
              </a:rPr>
              <a:t>◆ To understand how to use pointer variables in C++</a:t>
            </a:r>
          </a:p>
          <a:p>
            <a:r>
              <a:rPr lang="en-US" sz="1600" dirty="0">
                <a:latin typeface="Arial"/>
              </a:rPr>
              <a:t>◆ To understand how to use arrays in C++</a:t>
            </a:r>
          </a:p>
          <a:p>
            <a:r>
              <a:rPr lang="en-US" sz="1600" dirty="0">
                <a:latin typeface="Arial"/>
              </a:rPr>
              <a:t>◆ To learn how to use the standard string class</a:t>
            </a:r>
          </a:p>
          <a:p>
            <a:r>
              <a:rPr lang="en-US" sz="1600" dirty="0">
                <a:latin typeface="Arial"/>
              </a:rPr>
              <a:t>◆ To learn how to perform I/O in C++ using streams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8114" y="2886270"/>
            <a:ext cx="2562225" cy="256222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FCAEB1C-0E19-470E-9916-42ADC2373B18}"/>
              </a:ext>
            </a:extLst>
          </p:cNvPr>
          <p:cNvSpPr/>
          <p:nvPr/>
        </p:nvSpPr>
        <p:spPr>
          <a:xfrm>
            <a:off x="1276351" y="1066801"/>
            <a:ext cx="3366627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white"/>
                </a:solidFill>
                <a:latin typeface="Arial" charset="0"/>
                <a:cs typeface="Arial" charset="0"/>
              </a:rPr>
              <a:t>C++ Primer Objectives:</a:t>
            </a:r>
          </a:p>
        </p:txBody>
      </p:sp>
    </p:spTree>
    <p:extLst>
      <p:ext uri="{BB962C8B-B14F-4D97-AF65-F5344CB8AC3E}">
        <p14:creationId xmlns:p14="http://schemas.microsoft.com/office/powerpoint/2010/main" val="307140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C++?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0080" y="1277644"/>
            <a:ext cx="9980296" cy="5410200"/>
          </a:xfrm>
        </p:spPr>
        <p:txBody>
          <a:bodyPr/>
          <a:lstStyle/>
          <a:p>
            <a:r>
              <a:rPr lang="en-US" dirty="0"/>
              <a:t>Answer this</a:t>
            </a:r>
          </a:p>
          <a:p>
            <a:pPr lvl="1"/>
            <a:r>
              <a:rPr lang="en-US" dirty="0"/>
              <a:t>do you want to be a world-class developer working on really interesting stuff...</a:t>
            </a:r>
          </a:p>
          <a:p>
            <a:pPr lvl="1"/>
            <a:r>
              <a:rPr lang="en-US" dirty="0"/>
              <a:t>or, do you just want to make some money while coding routine tasks with some </a:t>
            </a:r>
            <a:r>
              <a:rPr lang="en-US" dirty="0" err="1"/>
              <a:t>CurrentlyPopularJSFramework</a:t>
            </a:r>
            <a:r>
              <a:rPr lang="en-US" dirty="0"/>
              <a:t>?</a:t>
            </a:r>
          </a:p>
          <a:p>
            <a:r>
              <a:rPr lang="en-US" dirty="0"/>
              <a:t>No one says you should code some website’s front-end with C++. It’s your choice, but remember this,</a:t>
            </a:r>
          </a:p>
          <a:p>
            <a:pPr lvl="1"/>
            <a:r>
              <a:rPr lang="en-US" dirty="0"/>
              <a:t>JavaScript runs on engine written in C/C++ (</a:t>
            </a:r>
            <a:r>
              <a:rPr lang="en-US" dirty="0" err="1"/>
              <a:t>f.i</a:t>
            </a:r>
            <a:r>
              <a:rPr lang="en-US" dirty="0"/>
              <a:t>. Google V8),</a:t>
            </a:r>
          </a:p>
          <a:p>
            <a:pPr lvl="1">
              <a:spcBef>
                <a:spcPts val="0"/>
              </a:spcBef>
            </a:pPr>
            <a:r>
              <a:rPr lang="en-US" dirty="0"/>
              <a:t>.NET Framework CLR is written in C++,</a:t>
            </a:r>
          </a:p>
          <a:p>
            <a:pPr lvl="1">
              <a:spcBef>
                <a:spcPts val="0"/>
              </a:spcBef>
            </a:pPr>
            <a:r>
              <a:rPr lang="en-US" dirty="0"/>
              <a:t>MS Windows is written in C/C++.</a:t>
            </a:r>
          </a:p>
          <a:p>
            <a:pPr lvl="1">
              <a:spcBef>
                <a:spcPts val="0"/>
              </a:spcBef>
            </a:pPr>
            <a:r>
              <a:rPr lang="en-US" dirty="0"/>
              <a:t>Apple OS X is written in C/C++.</a:t>
            </a:r>
          </a:p>
          <a:p>
            <a:pPr lvl="1">
              <a:spcBef>
                <a:spcPts val="0"/>
              </a:spcBef>
            </a:pPr>
            <a:r>
              <a:rPr lang="en-US" dirty="0"/>
              <a:t>Java JVM is written in C++,</a:t>
            </a:r>
          </a:p>
          <a:p>
            <a:pPr lvl="1">
              <a:spcBef>
                <a:spcPts val="0"/>
              </a:spcBef>
            </a:pPr>
            <a:r>
              <a:rPr lang="en-US" dirty="0"/>
              <a:t>MongoDB, </a:t>
            </a:r>
            <a:r>
              <a:rPr lang="en-US" dirty="0" err="1"/>
              <a:t>Redis</a:t>
            </a:r>
            <a:r>
              <a:rPr lang="en-US" dirty="0"/>
              <a:t>, web-browsers, Linux, MySQL, Adobe Photoshop, Illustrator, Nginx, OS X are written in a mix of languages, but a few important parts are C++,</a:t>
            </a:r>
          </a:p>
          <a:p>
            <a:pPr lvl="1">
              <a:spcBef>
                <a:spcPts val="0"/>
              </a:spcBef>
            </a:pPr>
            <a:r>
              <a:rPr lang="en-US" dirty="0"/>
              <a:t>Google internal/external products (including Google Search), Microsoft Visual Studio, even C# compiler itself is written in C++.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 Primer (02)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/>
              <a:pPr/>
              <a:t>6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E083964-9550-4184-9C74-718D4B02F3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524000"/>
            <a:ext cx="3962400" cy="501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11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is a Federation of 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0080" y="1277644"/>
            <a:ext cx="9716494" cy="5410200"/>
          </a:xfrm>
        </p:spPr>
        <p:txBody>
          <a:bodyPr/>
          <a:lstStyle/>
          <a:p>
            <a:r>
              <a:rPr lang="en-US" dirty="0"/>
              <a:t>C</a:t>
            </a:r>
          </a:p>
          <a:p>
            <a:pPr lvl="1"/>
            <a:r>
              <a:rPr lang="en-US" dirty="0"/>
              <a:t>Blocks, statements, preprocessor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Data types (weak), arrays, pointers</a:t>
            </a:r>
          </a:p>
          <a:p>
            <a:r>
              <a:rPr lang="en-US" dirty="0"/>
              <a:t>Object-Oriented C++</a:t>
            </a:r>
          </a:p>
          <a:p>
            <a:pPr lvl="1"/>
            <a:r>
              <a:rPr lang="en-US" dirty="0"/>
              <a:t>Classes (constructors, destructors)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Encapsulation, inheritance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Polymorphism, virtual functions (dynamic binding)</a:t>
            </a:r>
          </a:p>
          <a:p>
            <a:r>
              <a:rPr lang="en-US" dirty="0"/>
              <a:t>Template Metaprogramming (TMP)</a:t>
            </a:r>
          </a:p>
          <a:p>
            <a:pPr lvl="1"/>
            <a:r>
              <a:rPr lang="en-US" dirty="0"/>
              <a:t>Generic programming part of C++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“Compile-time execution”</a:t>
            </a:r>
          </a:p>
          <a:p>
            <a:r>
              <a:rPr lang="en-US" dirty="0"/>
              <a:t>STL</a:t>
            </a:r>
          </a:p>
          <a:p>
            <a:pPr lvl="1"/>
            <a:r>
              <a:rPr lang="en-US" dirty="0"/>
              <a:t>Containers, iterators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Algorithms, function objects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Built around templates and libraries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 Primer (02)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/>
              <a:pPr/>
              <a:t>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0599" y="3795610"/>
            <a:ext cx="2085975" cy="21907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702CBD4-391C-4C59-ACFB-1C2E58C61D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792" y="1373857"/>
            <a:ext cx="872040" cy="1128783"/>
          </a:xfrm>
          <a:prstGeom prst="rect">
            <a:avLst/>
          </a:prstGeom>
        </p:spPr>
      </p:pic>
      <p:pic>
        <p:nvPicPr>
          <p:cNvPr id="1026" name="Picture 2" descr="Amazon.com: The C++ Programming Language, 4th Edition (0000321563840):  Stroustrup, Bjarne: Books">
            <a:extLst>
              <a:ext uri="{FF2B5EF4-FFF2-40B4-BE49-F238E27FC236}">
                <a16:creationId xmlns:a16="http://schemas.microsoft.com/office/drawing/2014/main" id="{AB2AB39E-7A50-46D2-8DD6-BC637EEE7E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958" y="2773237"/>
            <a:ext cx="774927" cy="971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mazon.com: C++ Template Metaprogramming: Concepts, Tools, and Techniques  from Boost and Beyond eBook: Abrahams David, Gurtovoy Aleksey, Gurtovoy,  Aleksey: Kindle Store">
            <a:extLst>
              <a:ext uri="{FF2B5EF4-FFF2-40B4-BE49-F238E27FC236}">
                <a16:creationId xmlns:a16="http://schemas.microsoft.com/office/drawing/2014/main" id="{1F93555A-6CB3-47A3-A4B4-7477CAE2DB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4252" y="4198161"/>
            <a:ext cx="824524" cy="1033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mazon.com: Generic Programming and the STL: Using and Extending the C++  Standard Template Library (9780201309560): Austern, Matthew H.: Books">
            <a:extLst>
              <a:ext uri="{FF2B5EF4-FFF2-40B4-BE49-F238E27FC236}">
                <a16:creationId xmlns:a16="http://schemas.microsoft.com/office/drawing/2014/main" id="{AB171972-AFC1-4CEA-AF24-AE4D5333B5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137" y="5607890"/>
            <a:ext cx="642230" cy="85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066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5E647-E6E9-C13B-B3F1-00B89354B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From Python to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94B36-6ED5-6859-5AA5-95A36AA9B36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Main Differences:</a:t>
            </a:r>
          </a:p>
          <a:p>
            <a:pPr lvl="1"/>
            <a:r>
              <a:rPr lang="en-US" dirty="0"/>
              <a:t>C++ is a static (strongly) typed language that is closer to C or Java, while Python is a flexible or dynamic (weakly) type language.</a:t>
            </a:r>
          </a:p>
          <a:p>
            <a:pPr lvl="2"/>
            <a:r>
              <a:rPr lang="en-US" dirty="0"/>
              <a:t>Unlike Python you will be forced to declare Variables, Arrays, and other Data Structures with a type.</a:t>
            </a:r>
          </a:p>
          <a:p>
            <a:pPr lvl="2"/>
            <a:r>
              <a:rPr lang="en-US" dirty="0"/>
              <a:t>C++ will have you dealing with memory allocation whereas Python takes care of this for you, which means you will need to learn more about memory and pointers and a bunch of stuff that stems from lower level programming languages.</a:t>
            </a:r>
          </a:p>
          <a:p>
            <a:pPr lvl="1"/>
            <a:r>
              <a:rPr lang="en-US" dirty="0"/>
              <a:t>The sum of the first two differences are the main reason C++ is so fast!</a:t>
            </a:r>
          </a:p>
          <a:p>
            <a:pPr lvl="1"/>
            <a:r>
              <a:rPr lang="en-US" dirty="0"/>
              <a:t>C++ also focuses on OOP (object oriented programming) more than Python.</a:t>
            </a:r>
          </a:p>
          <a:p>
            <a:pPr lvl="1"/>
            <a:r>
              <a:rPr lang="en-US" dirty="0"/>
              <a:t>Both C++ and Python are C family languages (C++ is specifically an extension of the C language), which means they share the same general syntax.</a:t>
            </a:r>
          </a:p>
          <a:p>
            <a:pPr lvl="1"/>
            <a:r>
              <a:rPr lang="en-US" dirty="0"/>
              <a:t>Finally, you're not "switching" from Python to C++ as a great many C++ programmers also use scripting languages, and Python is one of the very best companions because of its easy and simple object orientation.</a:t>
            </a:r>
          </a:p>
          <a:p>
            <a:pPr lvl="1"/>
            <a:r>
              <a:rPr lang="en-US" dirty="0">
                <a:hlinkClick r:id="rId2"/>
              </a:rPr>
              <a:t>https://www.learncpp.com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9D0544-5091-44C8-D921-E84E4856F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C++ Primer (02)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7336A0-37BC-6ED4-1622-7CA7A7DC7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72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P.1 The C++ Environment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462C-D640-45B3-901B-F425AA5C3674}" type="slidenum">
              <a:rPr lang="en-US"/>
              <a:pPr/>
              <a:t>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322882"/>
            <a:ext cx="2990850" cy="2990850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219200" y="304800"/>
            <a:ext cx="4876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marL="0" indent="0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"/>
              </a:rPr>
              <a:t>P.1 The C++ Environment</a:t>
            </a:r>
          </a:p>
          <a:p>
            <a:pPr marL="0" lvl="1">
              <a:spcBef>
                <a:spcPts val="1200"/>
              </a:spcBef>
            </a:pPr>
            <a:r>
              <a:rPr lang="en-US" dirty="0">
                <a:solidFill>
                  <a:prstClr val="white"/>
                </a:solidFill>
                <a:latin typeface="Arial"/>
              </a:rPr>
              <a:t>Include Files</a:t>
            </a:r>
          </a:p>
          <a:p>
            <a:pPr marL="0" lvl="1">
              <a:spcBef>
                <a:spcPts val="0"/>
              </a:spcBef>
            </a:pPr>
            <a:r>
              <a:rPr lang="en-US" dirty="0">
                <a:solidFill>
                  <a:prstClr val="white"/>
                </a:solidFill>
                <a:latin typeface="Arial"/>
              </a:rPr>
              <a:t>The Preprocessor</a:t>
            </a:r>
          </a:p>
          <a:p>
            <a:pPr marL="0" lvl="1">
              <a:spcBef>
                <a:spcPts val="0"/>
              </a:spcBef>
            </a:pPr>
            <a:r>
              <a:rPr lang="en-US" dirty="0">
                <a:solidFill>
                  <a:prstClr val="white"/>
                </a:solidFill>
                <a:latin typeface="Arial"/>
              </a:rPr>
              <a:t>The C++ Compiler</a:t>
            </a:r>
          </a:p>
          <a:p>
            <a:pPr marL="0" lvl="1">
              <a:spcBef>
                <a:spcPts val="0"/>
              </a:spcBef>
            </a:pPr>
            <a:r>
              <a:rPr lang="en-US" dirty="0">
                <a:solidFill>
                  <a:prstClr val="white"/>
                </a:solidFill>
                <a:latin typeface="Arial"/>
              </a:rPr>
              <a:t>The Linker</a:t>
            </a:r>
          </a:p>
          <a:p>
            <a:pPr marL="0" lvl="1">
              <a:spcBef>
                <a:spcPts val="0"/>
              </a:spcBef>
            </a:pPr>
            <a:r>
              <a:rPr lang="en-US" dirty="0">
                <a:solidFill>
                  <a:prstClr val="white"/>
                </a:solidFill>
                <a:latin typeface="Arial"/>
              </a:rPr>
              <a:t>Functions, Classes, and Objects</a:t>
            </a:r>
          </a:p>
          <a:p>
            <a:pPr marL="0" lvl="1">
              <a:spcBef>
                <a:spcPts val="0"/>
              </a:spcBef>
            </a:pPr>
            <a:r>
              <a:rPr lang="en-US" dirty="0">
                <a:solidFill>
                  <a:prstClr val="white"/>
                </a:solidFill>
                <a:latin typeface="Arial"/>
              </a:rPr>
              <a:t>The </a:t>
            </a:r>
            <a:r>
              <a:rPr lang="en-US" i="1" dirty="0">
                <a:solidFill>
                  <a:prstClr val="white"/>
                </a:solidFill>
                <a:latin typeface="Arial"/>
              </a:rPr>
              <a:t>#include </a:t>
            </a:r>
            <a:r>
              <a:rPr lang="en-US" dirty="0">
                <a:solidFill>
                  <a:prstClr val="white"/>
                </a:solidFill>
                <a:latin typeface="Arial"/>
              </a:rPr>
              <a:t>Directive</a:t>
            </a:r>
          </a:p>
          <a:p>
            <a:pPr marL="0" lvl="1">
              <a:spcBef>
                <a:spcPts val="0"/>
              </a:spcBef>
            </a:pPr>
            <a:r>
              <a:rPr lang="en-US" dirty="0">
                <a:solidFill>
                  <a:prstClr val="white"/>
                </a:solidFill>
                <a:latin typeface="Arial"/>
              </a:rPr>
              <a:t>The </a:t>
            </a:r>
            <a:r>
              <a:rPr lang="en-US" i="1" dirty="0">
                <a:solidFill>
                  <a:prstClr val="white"/>
                </a:solidFill>
                <a:latin typeface="Arial"/>
              </a:rPr>
              <a:t>using</a:t>
            </a:r>
            <a:r>
              <a:rPr lang="en-US" dirty="0">
                <a:solidFill>
                  <a:prstClr val="white"/>
                </a:solidFill>
                <a:latin typeface="Arial"/>
              </a:rPr>
              <a:t> Statement and </a:t>
            </a:r>
            <a:r>
              <a:rPr lang="en-US" i="1" dirty="0">
                <a:solidFill>
                  <a:prstClr val="white"/>
                </a:solidFill>
                <a:latin typeface="Arial"/>
              </a:rPr>
              <a:t>namespace </a:t>
            </a:r>
            <a:r>
              <a:rPr lang="en-US" i="1" dirty="0" err="1">
                <a:solidFill>
                  <a:prstClr val="white"/>
                </a:solidFill>
                <a:latin typeface="Arial"/>
              </a:rPr>
              <a:t>std</a:t>
            </a:r>
            <a:endParaRPr lang="en-US" i="1" dirty="0">
              <a:solidFill>
                <a:prstClr val="white"/>
              </a:solidFill>
              <a:latin typeface="Arial"/>
            </a:endParaRPr>
          </a:p>
          <a:p>
            <a:pPr marL="0" lvl="1">
              <a:spcBef>
                <a:spcPts val="0"/>
              </a:spcBef>
            </a:pPr>
            <a:r>
              <a:rPr lang="en-US" dirty="0">
                <a:solidFill>
                  <a:prstClr val="white"/>
                </a:solidFill>
                <a:latin typeface="Arial"/>
              </a:rPr>
              <a:t>Function main</a:t>
            </a:r>
          </a:p>
        </p:txBody>
      </p:sp>
    </p:spTree>
    <p:extLst>
      <p:ext uri="{BB962C8B-B14F-4D97-AF65-F5344CB8AC3E}">
        <p14:creationId xmlns:p14="http://schemas.microsoft.com/office/powerpoint/2010/main" val="14022382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 235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3926</TotalTime>
  <Words>1471</Words>
  <Application>Microsoft Office PowerPoint</Application>
  <PresentationFormat>Custom</PresentationFormat>
  <Paragraphs>240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Comic Sans MS</vt:lpstr>
      <vt:lpstr>Consolas</vt:lpstr>
      <vt:lpstr>Courier New</vt:lpstr>
      <vt:lpstr>Tw Cen MT</vt:lpstr>
      <vt:lpstr>Wingdings</vt:lpstr>
      <vt:lpstr>CS 235 Theme</vt:lpstr>
      <vt:lpstr>PowerPoint Presentation</vt:lpstr>
      <vt:lpstr>What’s Not To Like?</vt:lpstr>
      <vt:lpstr>Tip #02: Braces</vt:lpstr>
      <vt:lpstr>Brace Styles</vt:lpstr>
      <vt:lpstr>PowerPoint Presentation</vt:lpstr>
      <vt:lpstr>Why C++?</vt:lpstr>
      <vt:lpstr>C++ is a Federation of Languages</vt:lpstr>
      <vt:lpstr>Moving From Python to C++</vt:lpstr>
      <vt:lpstr>PowerPoint Presentation</vt:lpstr>
      <vt:lpstr>Algorithm</vt:lpstr>
      <vt:lpstr>Algorithm</vt:lpstr>
      <vt:lpstr>PowerPoint Presentation</vt:lpstr>
      <vt:lpstr>Lab 00 – Hello World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Roper</dc:creator>
  <cp:lastModifiedBy>Paul Roper</cp:lastModifiedBy>
  <cp:revision>82</cp:revision>
  <cp:lastPrinted>2022-12-17T23:34:15Z</cp:lastPrinted>
  <dcterms:created xsi:type="dcterms:W3CDTF">2020-07-19T21:27:39Z</dcterms:created>
  <dcterms:modified xsi:type="dcterms:W3CDTF">2023-01-11T18:38:01Z</dcterms:modified>
</cp:coreProperties>
</file>